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6"/>
  </p:notesMasterIdLst>
  <p:sldIdLst>
    <p:sldId id="256" r:id="rId4"/>
    <p:sldId id="257" r:id="rId5"/>
    <p:sldId id="258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578" autoAdjust="0"/>
    <p:restoredTop sz="86357" autoAdjust="0"/>
  </p:normalViewPr>
  <p:slideViewPr>
    <p:cSldViewPr showGuides="1">
      <p:cViewPr varScale="1">
        <p:scale>
          <a:sx n="68" d="100"/>
          <a:sy n="68" d="100"/>
        </p:scale>
        <p:origin x="208" y="728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8BD401F-55C7-BAF7-F309-12A69E490E2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1487A00-C1A4-41E0-6D88-33F1AA51BB8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BEB6CFDF-1388-F791-B01E-411E262C39D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3D02345-8655-757A-2675-595B975616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DB57C93-A411-E8E0-B128-D82FE4D9A0E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8D76BC2-0A15-4206-22DF-04CA7D8550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FEADBFD-3C73-EE49-9DE9-B2D41784EF0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3A65CFD-4CFF-59DA-66E3-DDD28922BC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583556EE-1651-3F56-35CB-D8D9C6DFA5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68F47578-887F-9DA4-7362-564D8219DE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79D91D2-0AF9-444E-848C-1D379ACACC3F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CCA469C8-F757-62CB-7BC3-5004B86F86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11E715B2-79C1-F5C2-8806-489B7D3493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Specification content: 3.2.1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43A71CCB-4FC5-FC3C-C914-9B3E15921A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05A105-2E50-F243-8680-EC3D8A1B0B8B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3159C89B-F3C9-5B1A-531E-44ABACFCEC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B6EA3416-8970-54AC-03DA-9EB7653300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1270A409-D6D6-5467-37C5-78AE9ACFE0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AB31B4D-3E2D-B34C-B498-741D895D3E3F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36983F70-C553-88B0-7870-5916110941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E0777809-A265-2159-A92A-C68C44BD15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Student Activity 1</a:t>
            </a: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824B39CA-69B5-8431-B372-8D59ABF1DC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E9CE656-361C-EA4A-93AE-5FD706D3C9BF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F47F2EEE-5FAB-E111-0AF5-CEACE59023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6C6A9A28-C2F9-973B-98B2-9A3E91B0DD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Student Activity 2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32C3F058-17FD-45DE-5417-F9782429A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C710CF-6641-AA43-A7C8-FA947DDB6CB7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AACB9E7F-1524-4112-EB4B-E9F881496F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C19898D6-E587-7B55-3522-965F2DC53E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Student Activity 3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5D44D331-9FA9-D170-F769-3EFA67BB60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31955CB-A0EF-F049-B467-575CECFF20D5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25D35-2389-6585-D0E3-95FF49ADB4E0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3800"/>
              <a:t>Y10-04-P22:</a:t>
            </a:r>
            <a:endParaRPr lang="en-GB" altLang="en-US" sz="3800" dirty="0"/>
          </a:p>
          <a:p>
            <a:pPr>
              <a:defRPr/>
            </a:pPr>
            <a:r>
              <a:rPr lang="en-GB" altLang="en-US" sz="3800" dirty="0"/>
              <a:t>OS: peripherals and user management</a:t>
            </a:r>
            <a:endParaRPr lang="en-GB" altLang="en-US" sz="38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90AE509C-9950-2208-0FD5-3F2DC88E1C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E5734D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BB4B8DE-DF84-8529-62C1-6B7596B102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6351963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7EF7ED-AC43-5CE1-21C2-080A6B5186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8313287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B8B4FB7-21E9-2DC4-5AF8-7161B48807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6727499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B85EEDE-20E5-B7DD-9860-3CACE140D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73268723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F7E4238-A6AF-37BB-D39E-46557161DADC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61367822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8807807-0075-F88C-3287-15EF292D7F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54277085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CCF611F-F915-5171-791F-30CBD3A243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29574858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107F5907-7539-8814-6AAE-B0D12A7976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2719610-56D9-48E2-9A78-97325E8677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0667699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C3E6D1A-5D16-C808-7A37-E227AC73B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15405695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88829AD-33F5-3104-FF4B-A5A56CE198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40979335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86EF0-91C0-0614-66DE-216C7AA3DE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4592900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95CE0-8588-8C93-B7B4-105759BABC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2830132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D2B15BB2-BD0C-C205-D515-525B61DAF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748BFA-6206-AADD-78C4-FC448DE42A8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A9CD7FE7-A1DD-47B0-AF9E-820A8311A9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E5734D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Y10-04-P22: OS: peripherals and user management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8" r:id="rId1"/>
    <p:sldLayoutId id="2147485029" r:id="rId2"/>
    <p:sldLayoutId id="2147485030" r:id="rId3"/>
    <p:sldLayoutId id="2147485031" r:id="rId4"/>
    <p:sldLayoutId id="2147485032" r:id="rId5"/>
    <p:sldLayoutId id="2147485033" r:id="rId6"/>
    <p:sldLayoutId id="2147485034" r:id="rId7"/>
    <p:sldLayoutId id="2147485035" r:id="rId8"/>
    <p:sldLayoutId id="2147485036" r:id="rId9"/>
    <p:sldLayoutId id="2147485037" r:id="rId10"/>
    <p:sldLayoutId id="2147485038" r:id="rId11"/>
    <p:sldLayoutId id="2147485039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F99728C1-675F-2CE6-4191-49582C811A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Access control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47BF572B-5064-31E3-2027-657E41482ECE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When you log into a computer at school, you may have a slightly different experience to when you log in at home.</a:t>
            </a:r>
          </a:p>
          <a:p>
            <a:r>
              <a:rPr lang="en-GB" altLang="en-US"/>
              <a:t>This is due to the level of </a:t>
            </a:r>
            <a:r>
              <a:rPr lang="en-GB" altLang="en-US" b="1">
                <a:solidFill>
                  <a:srgbClr val="D60093"/>
                </a:solidFill>
              </a:rPr>
              <a:t>access control </a:t>
            </a:r>
            <a:r>
              <a:rPr lang="en-GB" altLang="en-US"/>
              <a:t>each system has in place.</a:t>
            </a:r>
          </a:p>
          <a:p>
            <a:r>
              <a:rPr lang="en-GB" altLang="en-US"/>
              <a:t>Access control is the job of the OS.</a:t>
            </a:r>
          </a:p>
          <a:p>
            <a:r>
              <a:rPr lang="en-GB" altLang="en-US"/>
              <a:t>The OS enforces the rules of access associated with each individual user.</a:t>
            </a:r>
          </a:p>
          <a:p>
            <a:r>
              <a:rPr lang="en-GB" altLang="en-US"/>
              <a:t>This is related to the access permissions you learned about when you looked at file management.</a:t>
            </a:r>
          </a:p>
          <a:p>
            <a:endParaRPr lang="en-US" altLang="en-US"/>
          </a:p>
        </p:txBody>
      </p:sp>
      <p:sp>
        <p:nvSpPr>
          <p:cNvPr id="28676" name="Footer Placeholder 3">
            <a:extLst>
              <a:ext uri="{FF2B5EF4-FFF2-40B4-BE49-F238E27FC236}">
                <a16:creationId xmlns:a16="http://schemas.microsoft.com/office/drawing/2014/main" id="{71636397-FEBA-AC40-F5BD-C500900B0A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E118E364-C1B7-77CC-9221-5D7773FC48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96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Logging in</a:t>
            </a: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683BBE34-9645-C47D-0EC4-82871269D29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773238"/>
            <a:ext cx="7991475" cy="3825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The amount of access you have to a computer will depend on the rights that the system administrator has given your user account.</a:t>
            </a:r>
          </a:p>
          <a:p>
            <a:r>
              <a:rPr lang="en-GB" altLang="en-US"/>
              <a:t>When you log in at school, you may have to enter a username and password.</a:t>
            </a:r>
          </a:p>
          <a:p>
            <a:r>
              <a:rPr lang="en-GB" altLang="en-US"/>
              <a:t>This process is called </a:t>
            </a:r>
            <a:r>
              <a:rPr lang="en-GB" altLang="en-US" b="1">
                <a:solidFill>
                  <a:srgbClr val="D60093"/>
                </a:solidFill>
              </a:rPr>
              <a:t>authentication</a:t>
            </a:r>
            <a:r>
              <a:rPr lang="en-GB" altLang="en-US"/>
              <a:t> – proving you are the account holder.</a:t>
            </a:r>
          </a:p>
          <a:p>
            <a:r>
              <a:rPr lang="en-GB" altLang="en-US"/>
              <a:t>In some systems (particularly online systems such as social media or email accounts) multi-factor authentication may be required.</a:t>
            </a:r>
          </a:p>
          <a:p>
            <a:r>
              <a:rPr lang="en-GB" altLang="en-US"/>
              <a:t>This may include a passcode sent to a different device, a password and an ID card, or even biometrics.</a:t>
            </a:r>
          </a:p>
          <a:p>
            <a:r>
              <a:rPr lang="en-GB" altLang="en-US"/>
              <a:t>This is done to make computer systems more secure.</a:t>
            </a:r>
          </a:p>
        </p:txBody>
      </p:sp>
      <p:sp>
        <p:nvSpPr>
          <p:cNvPr id="29700" name="Footer Placeholder 3">
            <a:extLst>
              <a:ext uri="{FF2B5EF4-FFF2-40B4-BE49-F238E27FC236}">
                <a16:creationId xmlns:a16="http://schemas.microsoft.com/office/drawing/2014/main" id="{A0BFDF12-810A-0B97-9541-112F899D08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B6BBD97E-46EC-E324-124D-B6B7DCA6BA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E00DF4D1-F2B6-3BF5-DE71-5BBFE19991F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624013"/>
            <a:ext cx="7991475" cy="4541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ü"/>
            </a:pPr>
            <a:r>
              <a:rPr lang="en-GB" altLang="en-US" dirty="0"/>
              <a:t>Describe how an OS uses drivers to communicate with and manage peripherals.</a:t>
            </a:r>
          </a:p>
          <a:p>
            <a:pPr lvl="1"/>
            <a:r>
              <a:rPr lang="en-GB" altLang="en-US" dirty="0"/>
              <a:t>Peripherals are additional hardware devices connected to a computer.</a:t>
            </a:r>
          </a:p>
          <a:p>
            <a:pPr>
              <a:buFont typeface="Wingdings" pitchFamily="2" charset="2"/>
              <a:buChar char="ü"/>
            </a:pPr>
            <a:r>
              <a:rPr lang="en-GB" altLang="en-US" dirty="0"/>
              <a:t>Explain the purpose of a user interface, and describe features of a GUI and a CLI.</a:t>
            </a:r>
          </a:p>
          <a:p>
            <a:pPr lvl="1"/>
            <a:r>
              <a:rPr lang="en-GB" altLang="en-US" dirty="0"/>
              <a:t>Enables users to interact with a computer and run programs. </a:t>
            </a:r>
          </a:p>
          <a:p>
            <a:pPr>
              <a:buFont typeface="Wingdings" pitchFamily="2" charset="2"/>
              <a:buChar char="ü"/>
            </a:pPr>
            <a:r>
              <a:rPr lang="en-GB" altLang="en-US" dirty="0"/>
              <a:t>Explain the need for access control</a:t>
            </a:r>
          </a:p>
          <a:p>
            <a:pPr lvl="1"/>
            <a:r>
              <a:rPr lang="en-GB" altLang="en-US" dirty="0"/>
              <a:t>To control access to systems and files.</a:t>
            </a:r>
          </a:p>
          <a:p>
            <a:pPr>
              <a:buFont typeface="Wingdings" pitchFamily="2" charset="2"/>
              <a:buChar char="ü"/>
            </a:pPr>
            <a:r>
              <a:rPr lang="en-GB" altLang="en-US" dirty="0"/>
              <a:t>Describe methods of authentication.</a:t>
            </a:r>
          </a:p>
          <a:p>
            <a:pPr lvl="1"/>
            <a:r>
              <a:rPr lang="en-GB" altLang="en-US" dirty="0"/>
              <a:t>Username/password combinations, multi-factor authentication with ID cards, biometrics, additional one-off passcodes, etc.</a:t>
            </a:r>
          </a:p>
          <a:p>
            <a:endParaRPr lang="en-US" altLang="en-US" dirty="0"/>
          </a:p>
        </p:txBody>
      </p:sp>
      <p:sp>
        <p:nvSpPr>
          <p:cNvPr id="31748" name="Footer Placeholder 3">
            <a:extLst>
              <a:ext uri="{FF2B5EF4-FFF2-40B4-BE49-F238E27FC236}">
                <a16:creationId xmlns:a16="http://schemas.microsoft.com/office/drawing/2014/main" id="{3AC980FD-158B-124B-1A91-F82EB976150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C1ED27C9-D909-74EE-1AB7-76998746A1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155A9D75-4ED9-8C4C-B518-FD97590499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17411" name="Content Placeholder 3">
            <a:extLst>
              <a:ext uri="{FF2B5EF4-FFF2-40B4-BE49-F238E27FC236}">
                <a16:creationId xmlns:a16="http://schemas.microsoft.com/office/drawing/2014/main" id="{C37E46BB-9D6C-50F2-4E32-2AA4B950E4B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44069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In this lesson you will learn to: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 lvl="1">
              <a:defRPr/>
            </a:pPr>
            <a:r>
              <a:rPr lang="en-GB" dirty="0"/>
              <a:t>Describe how an OS uses drivers to communicate with and manage peripherals</a:t>
            </a:r>
          </a:p>
          <a:p>
            <a:pPr lvl="1">
              <a:defRPr/>
            </a:pPr>
            <a:r>
              <a:rPr lang="en-GB" dirty="0"/>
              <a:t>Explain the purpose of a </a:t>
            </a:r>
            <a:r>
              <a:rPr lang="en-GB"/>
              <a:t>user interface, and </a:t>
            </a:r>
            <a:r>
              <a:rPr lang="en-GB" dirty="0"/>
              <a:t>describe </a:t>
            </a:r>
            <a:r>
              <a:rPr lang="en-GB"/>
              <a:t>features of a GUI and a CLI</a:t>
            </a:r>
            <a:endParaRPr lang="en-GB" dirty="0"/>
          </a:p>
          <a:p>
            <a:pPr lvl="1">
              <a:defRPr/>
            </a:pPr>
            <a:r>
              <a:rPr lang="en-GB" dirty="0"/>
              <a:t>Explain the need for access control and describe methods of authentication</a:t>
            </a:r>
          </a:p>
          <a:p>
            <a:pPr lvl="1">
              <a:defRPr/>
            </a:pPr>
            <a:r>
              <a:rPr lang="en-GB" dirty="0"/>
              <a:t>Select suitable access rights for specified individuals.</a:t>
            </a:r>
          </a:p>
          <a:p>
            <a:pPr>
              <a:defRPr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For more information and additional student activities see Topic 3.2 of the student book.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>
            <a:extLst>
              <a:ext uri="{FF2B5EF4-FFF2-40B4-BE49-F238E27FC236}">
                <a16:creationId xmlns:a16="http://schemas.microsoft.com/office/drawing/2014/main" id="{3626C491-B469-51A5-591C-077E901918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8435" name="Title 2">
            <a:extLst>
              <a:ext uri="{FF2B5EF4-FFF2-40B4-BE49-F238E27FC236}">
                <a16:creationId xmlns:a16="http://schemas.microsoft.com/office/drawing/2014/main" id="{DAADDB27-8A77-AE63-1080-B34286FFD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175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Operating systems</a:t>
            </a:r>
            <a:endParaRPr lang="en-GB" altLang="en-US"/>
          </a:p>
        </p:txBody>
      </p:sp>
      <p:sp>
        <p:nvSpPr>
          <p:cNvPr id="18436" name="Content Placeholder 3">
            <a:extLst>
              <a:ext uri="{FF2B5EF4-FFF2-40B4-BE49-F238E27FC236}">
                <a16:creationId xmlns:a16="http://schemas.microsoft.com/office/drawing/2014/main" id="{EDC8668C-B8F3-8FAA-C6C4-43FEFD655734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704850" y="1624013"/>
            <a:ext cx="7991475" cy="4252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Previously you learned the main functions of operating systems:</a:t>
            </a:r>
          </a:p>
          <a:p>
            <a:pPr lvl="1"/>
            <a:r>
              <a:rPr lang="en-GB" altLang="en-US"/>
              <a:t>process management</a:t>
            </a:r>
          </a:p>
          <a:p>
            <a:pPr lvl="1"/>
            <a:r>
              <a:rPr lang="en-GB" altLang="en-US"/>
              <a:t>file management </a:t>
            </a:r>
          </a:p>
          <a:p>
            <a:pPr lvl="1"/>
            <a:r>
              <a:rPr lang="en-GB" altLang="en-US"/>
              <a:t>user management</a:t>
            </a:r>
          </a:p>
          <a:p>
            <a:pPr lvl="1"/>
            <a:r>
              <a:rPr lang="en-GB" altLang="en-US"/>
              <a:t>peripheral management.</a:t>
            </a:r>
          </a:p>
          <a:p>
            <a:r>
              <a:rPr lang="en-GB" altLang="en-US"/>
              <a:t>You learned that the OS stores files in directories organised in hierarchies.</a:t>
            </a:r>
          </a:p>
          <a:p>
            <a:r>
              <a:rPr lang="en-GB" altLang="en-US"/>
              <a:t>You learned that the OS schedules processes to be executed by the CPU, gives pages of memory to processes, and moves pages to virtual memory when RAM is full.</a:t>
            </a:r>
          </a:p>
          <a:p>
            <a:r>
              <a:rPr lang="en-GB" altLang="en-US"/>
              <a:t>In this lesson, you will learn how the OS manages peripherals and users.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56215F2F-9AB6-459A-F70C-34E1787BBC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683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Peripheral device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41B0FA4A-4A91-4286-78B4-A96627313D4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95325" y="1649413"/>
            <a:ext cx="7991475" cy="2474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The word peripheral means ‘on the edge’ or ‘secondary to something else’.</a:t>
            </a:r>
          </a:p>
          <a:p>
            <a:r>
              <a:rPr lang="en-GB" altLang="en-US"/>
              <a:t>Peripheral devices are additional hardware that are connected to a computer.</a:t>
            </a:r>
          </a:p>
          <a:p>
            <a:r>
              <a:rPr lang="en-GB" altLang="en-US"/>
              <a:t>Peripherals can be inside or outside the computer case itself.</a:t>
            </a:r>
          </a:p>
          <a:p>
            <a:r>
              <a:rPr lang="en-GB" altLang="en-US"/>
              <a:t>There are many types of peripheral devices used in modern computing systems.</a:t>
            </a:r>
          </a:p>
        </p:txBody>
      </p:sp>
      <p:sp>
        <p:nvSpPr>
          <p:cNvPr id="20484" name="Footer Placeholder 3">
            <a:extLst>
              <a:ext uri="{FF2B5EF4-FFF2-40B4-BE49-F238E27FC236}">
                <a16:creationId xmlns:a16="http://schemas.microsoft.com/office/drawing/2014/main" id="{35A19694-7552-B276-8EC0-4A8DA638B1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pic>
        <p:nvPicPr>
          <p:cNvPr id="20485" name="Picture 2" descr="A close up of a hard disc&#10;&#10;Description automatically generated">
            <a:extLst>
              <a:ext uri="{FF2B5EF4-FFF2-40B4-BE49-F238E27FC236}">
                <a16:creationId xmlns:a16="http://schemas.microsoft.com/office/drawing/2014/main" id="{B9A15622-3B0A-9962-431B-32BA85F4C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25" y="4559300"/>
            <a:ext cx="23399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4" descr="A close up of headphones&#10;&#10;Description automatically generated">
            <a:extLst>
              <a:ext uri="{FF2B5EF4-FFF2-40B4-BE49-F238E27FC236}">
                <a16:creationId xmlns:a16="http://schemas.microsoft.com/office/drawing/2014/main" id="{4F55927B-3564-2E5B-7410-A66B3B7BD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463" y="4157663"/>
            <a:ext cx="1727200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6" descr="A close up of a memory card&#10;&#10;Description automatically generated">
            <a:extLst>
              <a:ext uri="{FF2B5EF4-FFF2-40B4-BE49-F238E27FC236}">
                <a16:creationId xmlns:a16="http://schemas.microsoft.com/office/drawing/2014/main" id="{9AE2FFA3-F776-7AE1-0C6D-3CDA594F2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4157663"/>
            <a:ext cx="3422650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F6E54320-086C-2ACB-2396-BED92C6DD5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Devices speaking the same language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D6ED68BC-B8C1-0B3A-A394-3508630FE11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8975" y="1700213"/>
            <a:ext cx="7991475" cy="4176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As you have seen, there is a huge variety of peripheral devices.</a:t>
            </a:r>
          </a:p>
          <a:p>
            <a:r>
              <a:rPr lang="en-GB" altLang="en-US"/>
              <a:t>It would be impossible for operating systems to contain the right code to communicate with them all correctly.</a:t>
            </a:r>
          </a:p>
          <a:p>
            <a:r>
              <a:rPr lang="en-GB" altLang="en-US"/>
              <a:t>In order to overcome this problem, devices have specialist pieces of software called </a:t>
            </a:r>
            <a:r>
              <a:rPr lang="en-GB" altLang="en-US" b="1">
                <a:solidFill>
                  <a:srgbClr val="D60093"/>
                </a:solidFill>
              </a:rPr>
              <a:t>drivers</a:t>
            </a:r>
            <a:r>
              <a:rPr lang="en-GB" altLang="en-US"/>
              <a:t> that are installed on the hard disk.</a:t>
            </a:r>
          </a:p>
          <a:p>
            <a:r>
              <a:rPr lang="en-GB" altLang="en-US"/>
              <a:t>The driver provides an interface between the peripheral device and the operating system so that they are able to communicate.</a:t>
            </a:r>
          </a:p>
          <a:p>
            <a:r>
              <a:rPr lang="en-GB" altLang="en-US"/>
              <a:t>Drivers have to be kept up to date to ensure that peripheral devices work as expected.</a:t>
            </a:r>
          </a:p>
          <a:p>
            <a:r>
              <a:rPr lang="en-GB" altLang="en-US"/>
              <a:t>Most of the hardware components in a computer require a driver – this includes internal devices such as graphics cards or wireless internet receivers.</a:t>
            </a:r>
          </a:p>
        </p:txBody>
      </p:sp>
      <p:sp>
        <p:nvSpPr>
          <p:cNvPr id="22532" name="Footer Placeholder 3">
            <a:extLst>
              <a:ext uri="{FF2B5EF4-FFF2-40B4-BE49-F238E27FC236}">
                <a16:creationId xmlns:a16="http://schemas.microsoft.com/office/drawing/2014/main" id="{342C61E2-E50A-39E1-87DE-D400947C0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994FC2AC-1EF3-0621-0568-754E2B4545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350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The purpose of an 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D2280-134B-41C4-5132-BA39BCA127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23129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GB" b="1" dirty="0"/>
              <a:t>‘An operating system must provide an environment in which a user can execute programs conveniently and efficiently.’ </a:t>
            </a:r>
          </a:p>
          <a:p>
            <a:pPr>
              <a:defRPr/>
            </a:pPr>
            <a:endParaRPr lang="en-GB" b="1" dirty="0"/>
          </a:p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dirty="0"/>
              <a:t>What does this statement mean?</a:t>
            </a:r>
          </a:p>
          <a:p>
            <a:pPr>
              <a:defRPr/>
            </a:pPr>
            <a:r>
              <a:rPr lang="en-GB" dirty="0"/>
              <a:t>How is this achieved?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23556" name="Footer Placeholder 3">
            <a:extLst>
              <a:ext uri="{FF2B5EF4-FFF2-40B4-BE49-F238E27FC236}">
                <a16:creationId xmlns:a16="http://schemas.microsoft.com/office/drawing/2014/main" id="{90CEB306-23F7-8FB8-FDBD-D320ABC6F7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46B8605C-9C3F-1AC4-86CE-AEC997005B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The user interface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E56E0DF4-2DF4-EA8E-0177-B0DDD66365E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95325" y="1624013"/>
            <a:ext cx="7991475" cy="3244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The user interface (UI) of an operating system is the point at which you, the human user, and the system interact.</a:t>
            </a:r>
          </a:p>
          <a:p>
            <a:r>
              <a:rPr lang="en-GB" altLang="en-US"/>
              <a:t>There are several different types of UI.</a:t>
            </a:r>
          </a:p>
          <a:p>
            <a:r>
              <a:rPr lang="en-GB" altLang="en-US"/>
              <a:t>The most common and familiar to you will be the graphical user interface (GUI).</a:t>
            </a:r>
          </a:p>
          <a:p>
            <a:r>
              <a:rPr lang="en-GB" altLang="en-US"/>
              <a:t>The other most common interface (used particularly in industry) is the command line interface (CLI).</a:t>
            </a:r>
          </a:p>
          <a:p>
            <a:r>
              <a:rPr lang="en-GB" altLang="en-US"/>
              <a:t>Other types of interface exist, such as menu-driven interfaces (for example, the menu you see on an ATM). These are less common.</a:t>
            </a:r>
          </a:p>
        </p:txBody>
      </p:sp>
      <p:sp>
        <p:nvSpPr>
          <p:cNvPr id="24580" name="Footer Placeholder 3">
            <a:extLst>
              <a:ext uri="{FF2B5EF4-FFF2-40B4-BE49-F238E27FC236}">
                <a16:creationId xmlns:a16="http://schemas.microsoft.com/office/drawing/2014/main" id="{9B9A2E15-74D0-842C-5728-F55FF94259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DA49F7C8-EF5A-8CD1-0685-B936CF0E65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334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Graphical user interfaces (GUIs)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182C3F19-9BFD-EB90-4181-614868C0C3C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227138"/>
            <a:ext cx="7991475" cy="523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z="1800"/>
              <a:t>There are many styles of GUI.</a:t>
            </a:r>
          </a:p>
          <a:p>
            <a:r>
              <a:rPr lang="en-GB" altLang="en-US" sz="1800"/>
              <a:t>Each operating system has a particular style of GUI, some of which you may be familiar with.</a:t>
            </a:r>
          </a:p>
          <a:p>
            <a:endParaRPr lang="en-GB" altLang="en-US" sz="1800"/>
          </a:p>
          <a:p>
            <a:endParaRPr lang="en-GB" altLang="en-US" sz="1800"/>
          </a:p>
          <a:p>
            <a:endParaRPr lang="en-GB" altLang="en-US" sz="1800"/>
          </a:p>
          <a:p>
            <a:endParaRPr lang="en-GB" altLang="en-US" sz="1800"/>
          </a:p>
          <a:p>
            <a:endParaRPr lang="en-GB" altLang="en-US" sz="1800"/>
          </a:p>
          <a:p>
            <a:r>
              <a:rPr lang="en-GB" altLang="en-US" sz="1800"/>
              <a:t>Most GUIs use the WIMP format. This stands for: </a:t>
            </a:r>
          </a:p>
          <a:p>
            <a:pPr lvl="1"/>
            <a:r>
              <a:rPr lang="en-GB" altLang="en-US" sz="1800"/>
              <a:t>Windows - programs that open in frames that can be moved around and overlaid</a:t>
            </a:r>
          </a:p>
          <a:p>
            <a:pPr lvl="1"/>
            <a:r>
              <a:rPr lang="en-GB" altLang="en-US" sz="1800"/>
              <a:t>Icons – pictures to represent programs you can execute or actions you can do</a:t>
            </a:r>
          </a:p>
          <a:p>
            <a:pPr lvl="1"/>
            <a:r>
              <a:rPr lang="en-GB" altLang="en-US" sz="1800"/>
              <a:t>Menus – lists of options to choose from. These usually expand in layers</a:t>
            </a:r>
          </a:p>
          <a:p>
            <a:pPr lvl="1"/>
            <a:r>
              <a:rPr lang="en-GB" altLang="en-US" sz="1800"/>
              <a:t>Pointer – using a mouse to click on items.</a:t>
            </a:r>
          </a:p>
        </p:txBody>
      </p:sp>
      <p:sp>
        <p:nvSpPr>
          <p:cNvPr id="25604" name="Footer Placeholder 3">
            <a:extLst>
              <a:ext uri="{FF2B5EF4-FFF2-40B4-BE49-F238E27FC236}">
                <a16:creationId xmlns:a16="http://schemas.microsoft.com/office/drawing/2014/main" id="{8646E0FB-F30A-AABE-49D8-182A157808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pic>
        <p:nvPicPr>
          <p:cNvPr id="25605" name="Picture 2" descr="Shot of a Macbook with MacOS operating system&#10;&#10;Description automatically generated">
            <a:extLst>
              <a:ext uri="{FF2B5EF4-FFF2-40B4-BE49-F238E27FC236}">
                <a16:creationId xmlns:a16="http://schemas.microsoft.com/office/drawing/2014/main" id="{DA21C5EF-E7E5-1235-100B-B8C00789B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38" y="1989138"/>
            <a:ext cx="2519362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4" descr="A close up of a mobile phone OS&#10;&#10;Description automatically generated">
            <a:extLst>
              <a:ext uri="{FF2B5EF4-FFF2-40B4-BE49-F238E27FC236}">
                <a16:creationId xmlns:a16="http://schemas.microsoft.com/office/drawing/2014/main" id="{B049F1C8-EB8F-8308-C7B7-EF5149426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75" y="2051050"/>
            <a:ext cx="1693863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6" descr="A screen shot of Windows OS.&#10;&#10;Description automatically generated">
            <a:extLst>
              <a:ext uri="{FF2B5EF4-FFF2-40B4-BE49-F238E27FC236}">
                <a16:creationId xmlns:a16="http://schemas.microsoft.com/office/drawing/2014/main" id="{B0E0AD54-E200-81FB-921D-483EFEA5A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38" y="2276475"/>
            <a:ext cx="22113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C14F9864-8F80-45E4-2A6A-F4669BD83F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88582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Command line interfaces (CLIs)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3446642E-6BFC-7218-E42D-C6E8833BDFC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12750" y="1624013"/>
            <a:ext cx="5976938" cy="46402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This will probably be less familiar to you.</a:t>
            </a:r>
          </a:p>
          <a:p>
            <a:r>
              <a:rPr lang="en-GB" altLang="en-US"/>
              <a:t>CLIs are commonly used by people who need to control the function of a computer, server or network at a more complex level than most users.</a:t>
            </a:r>
          </a:p>
          <a:p>
            <a:r>
              <a:rPr lang="en-GB" altLang="en-US"/>
              <a:t>There are no icons or pointers in a CLI. The user can only interact with the computer by typing in commands to be executed.</a:t>
            </a:r>
          </a:p>
          <a:p>
            <a:r>
              <a:rPr lang="en-GB" altLang="en-US"/>
              <a:t>CLIs are more challenging to use, but give the user more control over the function of the computer. </a:t>
            </a:r>
          </a:p>
          <a:p>
            <a:r>
              <a:rPr lang="en-GB" altLang="en-US"/>
              <a:t>Machines running a CLI tend to run more </a:t>
            </a:r>
            <a:br>
              <a:rPr lang="en-GB" altLang="en-US"/>
            </a:br>
            <a:r>
              <a:rPr lang="en-GB" altLang="en-US"/>
              <a:t>quickly as the user interface is not competing </a:t>
            </a:r>
            <a:br>
              <a:rPr lang="en-GB" altLang="en-US"/>
            </a:br>
            <a:r>
              <a:rPr lang="en-GB" altLang="en-US"/>
              <a:t>for machine resources.</a:t>
            </a:r>
          </a:p>
        </p:txBody>
      </p:sp>
      <p:sp>
        <p:nvSpPr>
          <p:cNvPr id="26628" name="Footer Placeholder 3">
            <a:extLst>
              <a:ext uri="{FF2B5EF4-FFF2-40B4-BE49-F238E27FC236}">
                <a16:creationId xmlns:a16="http://schemas.microsoft.com/office/drawing/2014/main" id="{E0577D7E-160A-0CE8-E97C-F2DB24DDE5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  <p:pic>
        <p:nvPicPr>
          <p:cNvPr id="26629" name="Picture 4" descr="A screenshot of a Windows Command line interface.">
            <a:extLst>
              <a:ext uri="{FF2B5EF4-FFF2-40B4-BE49-F238E27FC236}">
                <a16:creationId xmlns:a16="http://schemas.microsoft.com/office/drawing/2014/main" id="{1D9F1C52-ACAC-89AE-F40B-4AC05D371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781300"/>
            <a:ext cx="266065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717F3E-CE68-1D48-BDBE-601B88941CA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11B703-29DF-47D4-919A-36D179BE4D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3700</TotalTime>
  <Words>1122</Words>
  <Application>Microsoft Macintosh PowerPoint</Application>
  <PresentationFormat>On-screen Show (4:3)</PresentationFormat>
  <Paragraphs>104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Verdana</vt:lpstr>
      <vt:lpstr>Wingdings</vt:lpstr>
      <vt:lpstr>1_TitleSlide</vt:lpstr>
      <vt:lpstr>PowerPoint Presentation</vt:lpstr>
      <vt:lpstr>Learning objectives</vt:lpstr>
      <vt:lpstr>Operating systems</vt:lpstr>
      <vt:lpstr>Peripheral device</vt:lpstr>
      <vt:lpstr>Devices speaking the same language</vt:lpstr>
      <vt:lpstr>The purpose of an OS</vt:lpstr>
      <vt:lpstr>The user interface</vt:lpstr>
      <vt:lpstr>Graphical user interfaces (GUIs)</vt:lpstr>
      <vt:lpstr>Command line interfaces (CLIs)</vt:lpstr>
      <vt:lpstr>Access control</vt:lpstr>
      <vt:lpstr>Logging in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337</cp:revision>
  <cp:lastPrinted>2020-05-14T16:41:42Z</cp:lastPrinted>
  <dcterms:created xsi:type="dcterms:W3CDTF">2010-12-13T13:21:58Z</dcterms:created>
  <dcterms:modified xsi:type="dcterms:W3CDTF">2022-10-30T18:30:24Z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